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5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45222BF-F6BA-4269-9C60-38842EA8754F}" type="datetimeFigureOut">
              <a:rPr lang="es-MX" smtClean="0"/>
              <a:t>19/08/2016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90DC9-C802-479D-A970-4848BCB859EA}" type="slidenum">
              <a:rPr lang="es-MX" smtClean="0"/>
              <a:t>‹Nº›</a:t>
            </a:fld>
            <a:endParaRPr lang="es-MX"/>
          </a:p>
        </p:txBody>
      </p:sp>
    </p:spTree>
    <p:extLst>
      <p:ext uri="{BB962C8B-B14F-4D97-AF65-F5344CB8AC3E}">
        <p14:creationId xmlns:p14="http://schemas.microsoft.com/office/powerpoint/2010/main" val="3006120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45222BF-F6BA-4269-9C60-38842EA8754F}" type="datetimeFigureOut">
              <a:rPr lang="es-MX" smtClean="0"/>
              <a:t>19/08/2016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90DC9-C802-479D-A970-4848BCB859EA}" type="slidenum">
              <a:rPr lang="es-MX" smtClean="0"/>
              <a:t>‹Nº›</a:t>
            </a:fld>
            <a:endParaRPr lang="es-MX"/>
          </a:p>
        </p:txBody>
      </p:sp>
    </p:spTree>
    <p:extLst>
      <p:ext uri="{BB962C8B-B14F-4D97-AF65-F5344CB8AC3E}">
        <p14:creationId xmlns:p14="http://schemas.microsoft.com/office/powerpoint/2010/main" val="1547153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45222BF-F6BA-4269-9C60-38842EA8754F}" type="datetimeFigureOut">
              <a:rPr lang="es-MX" smtClean="0"/>
              <a:t>19/08/2016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90DC9-C802-479D-A970-4848BCB859EA}" type="slidenum">
              <a:rPr lang="es-MX" smtClean="0"/>
              <a:t>‹Nº›</a:t>
            </a:fld>
            <a:endParaRPr lang="es-MX"/>
          </a:p>
        </p:txBody>
      </p:sp>
    </p:spTree>
    <p:extLst>
      <p:ext uri="{BB962C8B-B14F-4D97-AF65-F5344CB8AC3E}">
        <p14:creationId xmlns:p14="http://schemas.microsoft.com/office/powerpoint/2010/main" val="304538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45222BF-F6BA-4269-9C60-38842EA8754F}" type="datetimeFigureOut">
              <a:rPr lang="es-MX" smtClean="0"/>
              <a:t>19/08/2016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90DC9-C802-479D-A970-4848BCB859EA}" type="slidenum">
              <a:rPr lang="es-MX" smtClean="0"/>
              <a:t>‹Nº›</a:t>
            </a:fld>
            <a:endParaRPr lang="es-MX"/>
          </a:p>
        </p:txBody>
      </p:sp>
    </p:spTree>
    <p:extLst>
      <p:ext uri="{BB962C8B-B14F-4D97-AF65-F5344CB8AC3E}">
        <p14:creationId xmlns:p14="http://schemas.microsoft.com/office/powerpoint/2010/main" val="2062241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45222BF-F6BA-4269-9C60-38842EA8754F}" type="datetimeFigureOut">
              <a:rPr lang="es-MX" smtClean="0"/>
              <a:t>19/08/2016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6090DC9-C802-479D-A970-4848BCB859EA}" type="slidenum">
              <a:rPr lang="es-MX" smtClean="0"/>
              <a:t>‹Nº›</a:t>
            </a:fld>
            <a:endParaRPr lang="es-MX"/>
          </a:p>
        </p:txBody>
      </p:sp>
    </p:spTree>
    <p:extLst>
      <p:ext uri="{BB962C8B-B14F-4D97-AF65-F5344CB8AC3E}">
        <p14:creationId xmlns:p14="http://schemas.microsoft.com/office/powerpoint/2010/main" val="3919967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345222BF-F6BA-4269-9C60-38842EA8754F}" type="datetimeFigureOut">
              <a:rPr lang="es-MX" smtClean="0"/>
              <a:t>19/08/2016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6090DC9-C802-479D-A970-4848BCB859EA}" type="slidenum">
              <a:rPr lang="es-MX" smtClean="0"/>
              <a:t>‹Nº›</a:t>
            </a:fld>
            <a:endParaRPr lang="es-MX"/>
          </a:p>
        </p:txBody>
      </p:sp>
    </p:spTree>
    <p:extLst>
      <p:ext uri="{BB962C8B-B14F-4D97-AF65-F5344CB8AC3E}">
        <p14:creationId xmlns:p14="http://schemas.microsoft.com/office/powerpoint/2010/main" val="1487029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345222BF-F6BA-4269-9C60-38842EA8754F}" type="datetimeFigureOut">
              <a:rPr lang="es-MX" smtClean="0"/>
              <a:t>19/08/2016</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46090DC9-C802-479D-A970-4848BCB859EA}" type="slidenum">
              <a:rPr lang="es-MX" smtClean="0"/>
              <a:t>‹Nº›</a:t>
            </a:fld>
            <a:endParaRPr lang="es-MX"/>
          </a:p>
        </p:txBody>
      </p:sp>
    </p:spTree>
    <p:extLst>
      <p:ext uri="{BB962C8B-B14F-4D97-AF65-F5344CB8AC3E}">
        <p14:creationId xmlns:p14="http://schemas.microsoft.com/office/powerpoint/2010/main" val="1386735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345222BF-F6BA-4269-9C60-38842EA8754F}" type="datetimeFigureOut">
              <a:rPr lang="es-MX" smtClean="0"/>
              <a:t>19/08/2016</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46090DC9-C802-479D-A970-4848BCB859EA}" type="slidenum">
              <a:rPr lang="es-MX" smtClean="0"/>
              <a:t>‹Nº›</a:t>
            </a:fld>
            <a:endParaRPr lang="es-MX"/>
          </a:p>
        </p:txBody>
      </p:sp>
    </p:spTree>
    <p:extLst>
      <p:ext uri="{BB962C8B-B14F-4D97-AF65-F5344CB8AC3E}">
        <p14:creationId xmlns:p14="http://schemas.microsoft.com/office/powerpoint/2010/main" val="2695595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45222BF-F6BA-4269-9C60-38842EA8754F}" type="datetimeFigureOut">
              <a:rPr lang="es-MX" smtClean="0"/>
              <a:t>19/08/2016</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46090DC9-C802-479D-A970-4848BCB859EA}" type="slidenum">
              <a:rPr lang="es-MX" smtClean="0"/>
              <a:t>‹Nº›</a:t>
            </a:fld>
            <a:endParaRPr lang="es-MX"/>
          </a:p>
        </p:txBody>
      </p:sp>
    </p:spTree>
    <p:extLst>
      <p:ext uri="{BB962C8B-B14F-4D97-AF65-F5344CB8AC3E}">
        <p14:creationId xmlns:p14="http://schemas.microsoft.com/office/powerpoint/2010/main" val="3394304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45222BF-F6BA-4269-9C60-38842EA8754F}" type="datetimeFigureOut">
              <a:rPr lang="es-MX" smtClean="0"/>
              <a:t>19/08/2016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6090DC9-C802-479D-A970-4848BCB859EA}" type="slidenum">
              <a:rPr lang="es-MX" smtClean="0"/>
              <a:t>‹Nº›</a:t>
            </a:fld>
            <a:endParaRPr lang="es-MX"/>
          </a:p>
        </p:txBody>
      </p:sp>
    </p:spTree>
    <p:extLst>
      <p:ext uri="{BB962C8B-B14F-4D97-AF65-F5344CB8AC3E}">
        <p14:creationId xmlns:p14="http://schemas.microsoft.com/office/powerpoint/2010/main" val="3251045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45222BF-F6BA-4269-9C60-38842EA8754F}" type="datetimeFigureOut">
              <a:rPr lang="es-MX" smtClean="0"/>
              <a:t>19/08/2016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6090DC9-C802-479D-A970-4848BCB859EA}" type="slidenum">
              <a:rPr lang="es-MX" smtClean="0"/>
              <a:t>‹Nº›</a:t>
            </a:fld>
            <a:endParaRPr lang="es-MX"/>
          </a:p>
        </p:txBody>
      </p:sp>
    </p:spTree>
    <p:extLst>
      <p:ext uri="{BB962C8B-B14F-4D97-AF65-F5344CB8AC3E}">
        <p14:creationId xmlns:p14="http://schemas.microsoft.com/office/powerpoint/2010/main" val="2282707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222BF-F6BA-4269-9C60-38842EA8754F}" type="datetimeFigureOut">
              <a:rPr lang="es-MX" smtClean="0"/>
              <a:t>19/08/2016</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90DC9-C802-479D-A970-4848BCB859EA}" type="slidenum">
              <a:rPr lang="es-MX" smtClean="0"/>
              <a:t>‹Nº›</a:t>
            </a:fld>
            <a:endParaRPr lang="es-MX"/>
          </a:p>
        </p:txBody>
      </p:sp>
    </p:spTree>
    <p:extLst>
      <p:ext uri="{BB962C8B-B14F-4D97-AF65-F5344CB8AC3E}">
        <p14:creationId xmlns:p14="http://schemas.microsoft.com/office/powerpoint/2010/main" val="1548727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dm.unfccc.int/" TargetMode="External"/><Relationship Id="rId2"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p:cNvGrpSpPr/>
          <p:nvPr/>
        </p:nvGrpSpPr>
        <p:grpSpPr>
          <a:xfrm>
            <a:off x="5418666" y="0"/>
            <a:ext cx="5249334" cy="135466"/>
            <a:chOff x="2449689" y="234244"/>
            <a:chExt cx="5249334" cy="135466"/>
          </a:xfrm>
        </p:grpSpPr>
        <p:sp>
          <p:nvSpPr>
            <p:cNvPr id="7" name="Rectángulo 6"/>
            <p:cNvSpPr/>
            <p:nvPr/>
          </p:nvSpPr>
          <p:spPr>
            <a:xfrm>
              <a:off x="2449689" y="234244"/>
              <a:ext cx="1749778" cy="135466"/>
            </a:xfrm>
            <a:prstGeom prst="rect">
              <a:avLst/>
            </a:prstGeom>
            <a:solidFill>
              <a:srgbClr val="90D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Rectángulo 7"/>
            <p:cNvSpPr/>
            <p:nvPr/>
          </p:nvSpPr>
          <p:spPr>
            <a:xfrm>
              <a:off x="4199467" y="234244"/>
              <a:ext cx="1749778" cy="135466"/>
            </a:xfrm>
            <a:prstGeom prst="rect">
              <a:avLst/>
            </a:prstGeom>
            <a:solidFill>
              <a:srgbClr val="00B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8"/>
            <p:cNvSpPr/>
            <p:nvPr/>
          </p:nvSpPr>
          <p:spPr>
            <a:xfrm>
              <a:off x="5949245" y="234244"/>
              <a:ext cx="1749778" cy="135466"/>
            </a:xfrm>
            <a:prstGeom prst="rect">
              <a:avLst/>
            </a:prstGeom>
            <a:solidFill>
              <a:srgbClr val="61C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cxnSp>
        <p:nvCxnSpPr>
          <p:cNvPr id="13" name="Conector recto 12"/>
          <p:cNvCxnSpPr/>
          <p:nvPr/>
        </p:nvCxnSpPr>
        <p:spPr>
          <a:xfrm>
            <a:off x="2827629" y="936342"/>
            <a:ext cx="6445956" cy="0"/>
          </a:xfrm>
          <a:prstGeom prst="line">
            <a:avLst/>
          </a:prstGeom>
          <a:ln w="28575">
            <a:solidFill>
              <a:srgbClr val="9FCA52"/>
            </a:solidFill>
          </a:ln>
        </p:spPr>
        <p:style>
          <a:lnRef idx="1">
            <a:schemeClr val="accent1"/>
          </a:lnRef>
          <a:fillRef idx="0">
            <a:schemeClr val="accent1"/>
          </a:fillRef>
          <a:effectRef idx="0">
            <a:schemeClr val="accent1"/>
          </a:effectRef>
          <a:fontRef idx="minor">
            <a:schemeClr val="tx1"/>
          </a:fontRef>
        </p:style>
      </p:cxn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42511" y="6311900"/>
            <a:ext cx="1484379" cy="457201"/>
          </a:xfrm>
          <a:prstGeom prst="rect">
            <a:avLst/>
          </a:prstGeom>
        </p:spPr>
      </p:pic>
      <p:sp>
        <p:nvSpPr>
          <p:cNvPr id="10" name="Título 2"/>
          <p:cNvSpPr>
            <a:spLocks noGrp="1"/>
          </p:cNvSpPr>
          <p:nvPr>
            <p:ph type="title"/>
          </p:nvPr>
        </p:nvSpPr>
        <p:spPr>
          <a:xfrm>
            <a:off x="1857376" y="-12881"/>
            <a:ext cx="8467724" cy="1246388"/>
          </a:xfrm>
        </p:spPr>
        <p:txBody>
          <a:bodyPr vert="horz" lIns="91440" tIns="45720" rIns="91440" bIns="45720" rtlCol="0" anchor="ctr">
            <a:normAutofit/>
          </a:bodyPr>
          <a:lstStyle/>
          <a:p>
            <a:pPr algn="ctr"/>
            <a:r>
              <a:rPr lang="es-MX" sz="3200" b="1" dirty="0">
                <a:latin typeface="Century Gothic" panose="020B0502020202020204" pitchFamily="34" charset="0"/>
              </a:rPr>
              <a:t>Planta solar en </a:t>
            </a:r>
            <a:r>
              <a:rPr lang="es-MX" sz="3200" b="1" dirty="0">
                <a:latin typeface="Century Gothic" panose="020B0502020202020204" pitchFamily="34" charset="0"/>
              </a:rPr>
              <a:t>B</a:t>
            </a:r>
            <a:r>
              <a:rPr lang="es-MX" sz="3200" b="1" dirty="0">
                <a:latin typeface="Century Gothic" panose="020B0502020202020204" pitchFamily="34" charset="0"/>
              </a:rPr>
              <a:t>aja California: Aura Solar</a:t>
            </a:r>
            <a:endParaRPr lang="es-MX" sz="3200" dirty="0">
              <a:latin typeface="Century Gothic" panose="020B0502020202020204" pitchFamily="34" charset="0"/>
            </a:endParaRPr>
          </a:p>
        </p:txBody>
      </p:sp>
      <p:sp>
        <p:nvSpPr>
          <p:cNvPr id="2" name="CuadroTexto 1"/>
          <p:cNvSpPr txBox="1"/>
          <p:nvPr/>
        </p:nvSpPr>
        <p:spPr>
          <a:xfrm>
            <a:off x="5281797" y="1398535"/>
            <a:ext cx="4419800" cy="1600438"/>
          </a:xfrm>
          <a:prstGeom prst="rect">
            <a:avLst/>
          </a:prstGeom>
          <a:noFill/>
        </p:spPr>
        <p:txBody>
          <a:bodyPr wrap="none" rtlCol="0">
            <a:spAutoFit/>
          </a:bodyPr>
          <a:lstStyle/>
          <a:p>
            <a:r>
              <a:rPr lang="es-MX" sz="1400" b="1" dirty="0">
                <a:latin typeface="Century Gothic" panose="020B0502020202020204" pitchFamily="34" charset="0"/>
              </a:rPr>
              <a:t>Ubicación</a:t>
            </a:r>
            <a:r>
              <a:rPr lang="es-MX" sz="1400" dirty="0">
                <a:latin typeface="Century Gothic" panose="020B0502020202020204" pitchFamily="34" charset="0"/>
              </a:rPr>
              <a:t>: Baja California</a:t>
            </a:r>
          </a:p>
          <a:p>
            <a:endParaRPr lang="es-MX" sz="1400" dirty="0">
              <a:latin typeface="Century Gothic" panose="020B0502020202020204" pitchFamily="34" charset="0"/>
            </a:endParaRPr>
          </a:p>
          <a:p>
            <a:r>
              <a:rPr lang="es-MX" sz="1400" b="1" dirty="0">
                <a:latin typeface="Century Gothic" panose="020B0502020202020204" pitchFamily="34" charset="0"/>
              </a:rPr>
              <a:t>Sector</a:t>
            </a:r>
            <a:r>
              <a:rPr lang="es-MX" sz="1400" dirty="0">
                <a:latin typeface="Century Gothic" panose="020B0502020202020204" pitchFamily="34" charset="0"/>
              </a:rPr>
              <a:t>: Energía renovable</a:t>
            </a:r>
          </a:p>
          <a:p>
            <a:endParaRPr lang="es-MX" sz="1400" b="1" dirty="0">
              <a:latin typeface="Century Gothic" panose="020B0502020202020204" pitchFamily="34" charset="0"/>
            </a:endParaRPr>
          </a:p>
          <a:p>
            <a:r>
              <a:rPr lang="es-MX" sz="1400" b="1" dirty="0">
                <a:latin typeface="Century Gothic" panose="020B0502020202020204" pitchFamily="34" charset="0"/>
              </a:rPr>
              <a:t>Número de bonos: </a:t>
            </a:r>
            <a:r>
              <a:rPr lang="es-MX" sz="1400" dirty="0">
                <a:latin typeface="Century Gothic" panose="020B0502020202020204" pitchFamily="34" charset="0"/>
              </a:rPr>
              <a:t>24,402</a:t>
            </a:r>
          </a:p>
          <a:p>
            <a:endParaRPr lang="es-MX" sz="1400" dirty="0">
              <a:latin typeface="Century Gothic" panose="020B0502020202020204" pitchFamily="34" charset="0"/>
            </a:endParaRPr>
          </a:p>
          <a:p>
            <a:r>
              <a:rPr lang="es-MX" sz="1400" b="1" dirty="0">
                <a:latin typeface="Century Gothic" panose="020B0502020202020204" pitchFamily="34" charset="0"/>
              </a:rPr>
              <a:t>Estándar: </a:t>
            </a:r>
            <a:r>
              <a:rPr lang="es-MX" sz="1400" dirty="0">
                <a:latin typeface="Century Gothic" panose="020B0502020202020204" pitchFamily="34" charset="0"/>
              </a:rPr>
              <a:t>Mecanismo de Desarrollo Limpio (MDL)</a:t>
            </a:r>
            <a:endParaRPr lang="es-MX" sz="1400" dirty="0">
              <a:latin typeface="Century Gothic" panose="020B0502020202020204" pitchFamily="34" charset="0"/>
            </a:endParaRPr>
          </a:p>
        </p:txBody>
      </p:sp>
      <p:pic>
        <p:nvPicPr>
          <p:cNvPr id="12" name="Imagen 11" descr="http://finanzascarbono.org/wp-content/uploads/2012/01/logo.pn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9680267" y="2499772"/>
            <a:ext cx="627380" cy="549910"/>
          </a:xfrm>
          <a:prstGeom prst="rect">
            <a:avLst/>
          </a:prstGeom>
          <a:noFill/>
          <a:ln>
            <a:noFill/>
          </a:ln>
        </p:spPr>
      </p:pic>
      <p:pic>
        <p:nvPicPr>
          <p:cNvPr id="15" name="Imagen 14" descr="http://eoimages.gsfc.nasa.gov/images/imagerecords/76000/76891/baja_amo_2011331_lrg.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43101" y="1113397"/>
            <a:ext cx="3188577" cy="21917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4" name="Rectángulo 3"/>
          <p:cNvSpPr/>
          <p:nvPr/>
        </p:nvSpPr>
        <p:spPr>
          <a:xfrm>
            <a:off x="1857377" y="3471907"/>
            <a:ext cx="4495799" cy="2982868"/>
          </a:xfrm>
          <a:prstGeom prst="rect">
            <a:avLst/>
          </a:prstGeom>
        </p:spPr>
        <p:txBody>
          <a:bodyPr wrap="square">
            <a:spAutoFit/>
          </a:bodyPr>
          <a:lstStyle/>
          <a:p>
            <a:pPr algn="just">
              <a:spcBef>
                <a:spcPts val="720"/>
              </a:spcBef>
            </a:pPr>
            <a:r>
              <a:rPr lang="es-MX" sz="1400" dirty="0">
                <a:latin typeface="Century Gothic" panose="020B0502020202020204" pitchFamily="34" charset="0"/>
                <a:ea typeface="Times New Roman" panose="02020603050405020304" pitchFamily="18" charset="0"/>
                <a:cs typeface="Arial" panose="020B0604020202020204" pitchFamily="34" charset="0"/>
              </a:rPr>
              <a:t>La planta solar busca reducir  significativamente  el  uso  de  combustibles fósiles,  evitando no sólo la emisión  de  GEI;  sino  que  además,  permitirá  mitigar  los  riesgos logísticos  del  transporte  de  hidrocarburos  en  el  delicado ecosistema del Mar de Cortés, que por su biodiversidad ha sido declarado Patrimonio de la Humanidad por la UNESCO.</a:t>
            </a:r>
          </a:p>
          <a:p>
            <a:pPr algn="just">
              <a:spcBef>
                <a:spcPts val="720"/>
              </a:spcBef>
            </a:pPr>
            <a:r>
              <a:rPr lang="es-MX" sz="1400" dirty="0">
                <a:latin typeface="Century Gothic" panose="020B0502020202020204" pitchFamily="34" charset="0"/>
                <a:ea typeface="Times New Roman" panose="02020603050405020304" pitchFamily="18" charset="0"/>
                <a:cs typeface="Arial" panose="020B0604020202020204" pitchFamily="34" charset="0"/>
              </a:rPr>
              <a:t>El sitio en el cual se encuentra la central cuenta con un Certificado de </a:t>
            </a:r>
            <a:r>
              <a:rPr lang="es-MX" sz="1400" dirty="0" err="1">
                <a:latin typeface="Century Gothic" panose="020B0502020202020204" pitchFamily="34" charset="0"/>
                <a:ea typeface="Times New Roman" panose="02020603050405020304" pitchFamily="18" charset="0"/>
                <a:cs typeface="Arial" panose="020B0604020202020204" pitchFamily="34" charset="0"/>
              </a:rPr>
              <a:t>Inafectabilidad</a:t>
            </a:r>
            <a:r>
              <a:rPr lang="es-MX" sz="1400" dirty="0">
                <a:latin typeface="Century Gothic" panose="020B0502020202020204" pitchFamily="34" charset="0"/>
                <a:ea typeface="Times New Roman" panose="02020603050405020304" pitchFamily="18" charset="0"/>
                <a:cs typeface="Arial" panose="020B0604020202020204" pitchFamily="34" charset="0"/>
              </a:rPr>
              <a:t> Agrícola desde 1980, lo cual garantiza que no existan impactos negativos en el ambiente que resulten de la construcción de este proyecto</a:t>
            </a:r>
          </a:p>
        </p:txBody>
      </p:sp>
      <p:pic>
        <p:nvPicPr>
          <p:cNvPr id="16" name="Imagen 15" descr="http://www.portalpolitico.tv/site_resources/photos/00075133-original.jpeg"/>
          <p:cNvPicPr/>
          <p:nvPr/>
        </p:nvPicPr>
        <p:blipFill>
          <a:blip r:embed="rId6">
            <a:extLst>
              <a:ext uri="{28A0092B-C50C-407E-A947-70E740481C1C}">
                <a14:useLocalDpi xmlns:a14="http://schemas.microsoft.com/office/drawing/2010/main" val="0"/>
              </a:ext>
            </a:extLst>
          </a:blip>
          <a:srcRect/>
          <a:stretch>
            <a:fillRect/>
          </a:stretch>
        </p:blipFill>
        <p:spPr bwMode="auto">
          <a:xfrm>
            <a:off x="6353175" y="3397684"/>
            <a:ext cx="4173714" cy="27935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5571280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p:cNvGrpSpPr/>
          <p:nvPr/>
        </p:nvGrpSpPr>
        <p:grpSpPr>
          <a:xfrm>
            <a:off x="5418666" y="0"/>
            <a:ext cx="5249334" cy="135466"/>
            <a:chOff x="2449689" y="234244"/>
            <a:chExt cx="5249334" cy="135466"/>
          </a:xfrm>
        </p:grpSpPr>
        <p:sp>
          <p:nvSpPr>
            <p:cNvPr id="7" name="Rectángulo 6"/>
            <p:cNvSpPr/>
            <p:nvPr/>
          </p:nvSpPr>
          <p:spPr>
            <a:xfrm>
              <a:off x="2449689" y="234244"/>
              <a:ext cx="1749778" cy="135466"/>
            </a:xfrm>
            <a:prstGeom prst="rect">
              <a:avLst/>
            </a:prstGeom>
            <a:solidFill>
              <a:srgbClr val="90D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Rectángulo 7"/>
            <p:cNvSpPr/>
            <p:nvPr/>
          </p:nvSpPr>
          <p:spPr>
            <a:xfrm>
              <a:off x="4199467" y="234244"/>
              <a:ext cx="1749778" cy="135466"/>
            </a:xfrm>
            <a:prstGeom prst="rect">
              <a:avLst/>
            </a:prstGeom>
            <a:solidFill>
              <a:srgbClr val="00B2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8"/>
            <p:cNvSpPr/>
            <p:nvPr/>
          </p:nvSpPr>
          <p:spPr>
            <a:xfrm>
              <a:off x="5949245" y="234244"/>
              <a:ext cx="1749778" cy="135466"/>
            </a:xfrm>
            <a:prstGeom prst="rect">
              <a:avLst/>
            </a:prstGeom>
            <a:solidFill>
              <a:srgbClr val="61C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42511" y="6311900"/>
            <a:ext cx="1484379" cy="457201"/>
          </a:xfrm>
          <a:prstGeom prst="rect">
            <a:avLst/>
          </a:prstGeom>
        </p:spPr>
      </p:pic>
      <p:graphicFrame>
        <p:nvGraphicFramePr>
          <p:cNvPr id="2" name="Tabla 1"/>
          <p:cNvGraphicFramePr>
            <a:graphicFrameLocks noGrp="1"/>
          </p:cNvGraphicFramePr>
          <p:nvPr>
            <p:extLst/>
          </p:nvPr>
        </p:nvGraphicFramePr>
        <p:xfrm>
          <a:off x="2216995" y="415644"/>
          <a:ext cx="7576117" cy="1102360"/>
        </p:xfrm>
        <a:graphic>
          <a:graphicData uri="http://schemas.openxmlformats.org/drawingml/2006/table">
            <a:tbl>
              <a:tblPr firstRow="1" bandRow="1">
                <a:tableStyleId>{2D5ABB26-0587-4C30-8999-92F81FD0307C}</a:tableStyleId>
              </a:tblPr>
              <a:tblGrid>
                <a:gridCol w="7576117"/>
              </a:tblGrid>
              <a:tr h="370840">
                <a:tc>
                  <a:txBody>
                    <a:bodyPr/>
                    <a:lstStyle/>
                    <a:p>
                      <a:r>
                        <a:rPr lang="es-MX" sz="1400" b="1" dirty="0" smtClean="0">
                          <a:latin typeface="Century Gothic" panose="020B0502020202020204" pitchFamily="34" charset="0"/>
                        </a:rPr>
                        <a:t>Beneficios socio-económicos</a:t>
                      </a:r>
                      <a:endParaRPr lang="es-MX" sz="1400" b="1" dirty="0">
                        <a:solidFill>
                          <a:schemeClr val="tx1"/>
                        </a:solidFill>
                        <a:latin typeface="Century Gothic" panose="020B0502020202020204" pitchFamily="34" charset="0"/>
                      </a:endParaRPr>
                    </a:p>
                  </a:txBody>
                  <a:tcPr>
                    <a:solidFill>
                      <a:srgbClr val="9FCA52"/>
                    </a:solidFill>
                  </a:tcPr>
                </a:tc>
              </a:tr>
              <a:tr h="370840">
                <a:tc>
                  <a:txBody>
                    <a:bodyPr/>
                    <a:lstStyle/>
                    <a:p>
                      <a:pPr marL="285750" indent="-285750">
                        <a:buFont typeface="Arial" panose="020B0604020202020204" pitchFamily="34" charset="0"/>
                        <a:buChar char="•"/>
                      </a:pPr>
                      <a:r>
                        <a:rPr lang="es-MX" sz="1400" kern="1200" dirty="0" smtClean="0">
                          <a:solidFill>
                            <a:schemeClr val="tx1"/>
                          </a:solidFill>
                          <a:effectLst/>
                          <a:latin typeface="Century Gothic" panose="020B0502020202020204" pitchFamily="34" charset="0"/>
                          <a:ea typeface="+mn-ea"/>
                          <a:cs typeface="+mn-cs"/>
                        </a:rPr>
                        <a:t>Se  crearon  nuevos  empleos  durante  la  construcción  y para la operación de la central. Es de destacar que esta área  es  especialmente  escasa  en  fuentes  de  trabajo alternativas dado su aislamiento del resto del país</a:t>
                      </a:r>
                      <a:endParaRPr lang="es-MX" sz="1400" kern="1200" dirty="0">
                        <a:solidFill>
                          <a:schemeClr val="tx1"/>
                        </a:solidFill>
                        <a:effectLst/>
                        <a:latin typeface="Century Gothic" panose="020B0502020202020204" pitchFamily="34" charset="0"/>
                        <a:ea typeface="+mn-ea"/>
                        <a:cs typeface="+mn-cs"/>
                      </a:endParaRPr>
                    </a:p>
                  </a:txBody>
                  <a:tcPr/>
                </a:tc>
              </a:tr>
            </a:tbl>
          </a:graphicData>
        </a:graphic>
      </p:graphicFrame>
      <p:graphicFrame>
        <p:nvGraphicFramePr>
          <p:cNvPr id="3" name="Tabla 2"/>
          <p:cNvGraphicFramePr>
            <a:graphicFrameLocks noGrp="1"/>
          </p:cNvGraphicFramePr>
          <p:nvPr>
            <p:extLst/>
          </p:nvPr>
        </p:nvGraphicFramePr>
        <p:xfrm>
          <a:off x="2216995" y="3110195"/>
          <a:ext cx="7858577" cy="1259840"/>
        </p:xfrm>
        <a:graphic>
          <a:graphicData uri="http://schemas.openxmlformats.org/drawingml/2006/table">
            <a:tbl>
              <a:tblPr firstRow="1" bandRow="1">
                <a:tableStyleId>{2D5ABB26-0587-4C30-8999-92F81FD0307C}</a:tableStyleId>
              </a:tblPr>
              <a:tblGrid>
                <a:gridCol w="7858577"/>
              </a:tblGrid>
              <a:tr h="370840">
                <a:tc>
                  <a:txBody>
                    <a:bodyPr/>
                    <a:lstStyle/>
                    <a:p>
                      <a:r>
                        <a:rPr lang="es-MX" sz="1400" b="1" dirty="0" smtClean="0">
                          <a:latin typeface="Century Gothic" panose="020B0502020202020204" pitchFamily="34" charset="0"/>
                        </a:rPr>
                        <a:t>Beneficios ambientales</a:t>
                      </a:r>
                      <a:endParaRPr lang="es-MX" sz="1400" b="1" dirty="0">
                        <a:latin typeface="Century Gothic" panose="020B0502020202020204" pitchFamily="34" charset="0"/>
                      </a:endParaRPr>
                    </a:p>
                  </a:txBody>
                  <a:tcPr>
                    <a:solidFill>
                      <a:srgbClr val="9FCA52"/>
                    </a:solidFill>
                  </a:tcPr>
                </a:tc>
              </a:tr>
              <a:tr h="370840">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400" kern="1200" dirty="0" smtClean="0">
                          <a:effectLst/>
                          <a:latin typeface="Century Gothic" panose="020B0502020202020204" pitchFamily="34" charset="0"/>
                        </a:rPr>
                        <a:t> </a:t>
                      </a:r>
                      <a:r>
                        <a:rPr lang="es-MX" sz="1400" kern="1200" dirty="0" smtClean="0">
                          <a:solidFill>
                            <a:schemeClr val="tx1"/>
                          </a:solidFill>
                          <a:effectLst/>
                          <a:latin typeface="Century Gothic" panose="020B0502020202020204" pitchFamily="34" charset="0"/>
                          <a:ea typeface="+mn-ea"/>
                          <a:cs typeface="+mn-cs"/>
                        </a:rPr>
                        <a:t>El proyecto reduce considerablemente las emisiones a la atmósfera y los riesgos ambientales en una zona especialmente vulnerable</a:t>
                      </a:r>
                    </a:p>
                  </a:txBody>
                  <a:tcPr/>
                </a:tc>
              </a:tr>
              <a:tr h="370840">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1400" kern="1200" dirty="0" smtClean="0">
                          <a:solidFill>
                            <a:schemeClr val="tx1"/>
                          </a:solidFill>
                          <a:effectLst/>
                          <a:latin typeface="Century Gothic" panose="020B0502020202020204" pitchFamily="34" charset="0"/>
                          <a:ea typeface="+mn-ea"/>
                          <a:cs typeface="+mn-cs"/>
                        </a:rPr>
                        <a:t>No hay afectaciones</a:t>
                      </a:r>
                      <a:r>
                        <a:rPr lang="es-MX" sz="1400" kern="1200" baseline="0" dirty="0" smtClean="0">
                          <a:solidFill>
                            <a:schemeClr val="tx1"/>
                          </a:solidFill>
                          <a:effectLst/>
                          <a:latin typeface="Century Gothic" panose="020B0502020202020204" pitchFamily="34" charset="0"/>
                          <a:ea typeface="+mn-ea"/>
                          <a:cs typeface="+mn-cs"/>
                        </a:rPr>
                        <a:t> ambientales por la construcción de la planta solar</a:t>
                      </a:r>
                      <a:endParaRPr lang="es-MX" sz="1400" kern="1200" dirty="0" smtClean="0">
                        <a:solidFill>
                          <a:schemeClr val="tx1"/>
                        </a:solidFill>
                        <a:effectLst/>
                        <a:latin typeface="Century Gothic" panose="020B0502020202020204" pitchFamily="34" charset="0"/>
                        <a:ea typeface="+mn-ea"/>
                        <a:cs typeface="+mn-cs"/>
                      </a:endParaRPr>
                    </a:p>
                  </a:txBody>
                  <a:tcPr/>
                </a:tc>
              </a:tr>
            </a:tbl>
          </a:graphicData>
        </a:graphic>
      </p:graphicFrame>
      <p:sp>
        <p:nvSpPr>
          <p:cNvPr id="4" name="Rectángulo 3"/>
          <p:cNvSpPr/>
          <p:nvPr/>
        </p:nvSpPr>
        <p:spPr>
          <a:xfrm>
            <a:off x="1524000" y="-8538"/>
            <a:ext cx="3275256" cy="276999"/>
          </a:xfrm>
          <a:prstGeom prst="rect">
            <a:avLst/>
          </a:prstGeom>
        </p:spPr>
        <p:txBody>
          <a:bodyPr wrap="none">
            <a:spAutoFit/>
          </a:bodyPr>
          <a:lstStyle/>
          <a:p>
            <a:r>
              <a:rPr lang="es-MX" sz="1200" i="1" dirty="0">
                <a:latin typeface="Century Gothic" panose="020B0502020202020204" pitchFamily="34" charset="0"/>
              </a:rPr>
              <a:t>Planta </a:t>
            </a:r>
            <a:r>
              <a:rPr lang="es-MX" sz="1200" i="1" dirty="0">
                <a:latin typeface="Century Gothic" panose="020B0502020202020204" pitchFamily="34" charset="0"/>
              </a:rPr>
              <a:t>solar en Baja California: Aura Solar</a:t>
            </a:r>
            <a:endParaRPr lang="es-MX" sz="1200" i="1" dirty="0"/>
          </a:p>
        </p:txBody>
      </p:sp>
      <p:pic>
        <p:nvPicPr>
          <p:cNvPr id="11" name="Imagen 10" descr="http://www.aurasolar.com.mx/images/intro3.jpg"/>
          <p:cNvPicPr/>
          <p:nvPr/>
        </p:nvPicPr>
        <p:blipFill>
          <a:blip r:embed="rId3">
            <a:extLst>
              <a:ext uri="{28A0092B-C50C-407E-A947-70E740481C1C}">
                <a14:useLocalDpi xmlns:a14="http://schemas.microsoft.com/office/drawing/2010/main" val="0"/>
              </a:ext>
            </a:extLst>
          </a:blip>
          <a:srcRect/>
          <a:stretch>
            <a:fillRect/>
          </a:stretch>
        </p:blipFill>
        <p:spPr bwMode="auto">
          <a:xfrm>
            <a:off x="2995152" y="4302743"/>
            <a:ext cx="6019800" cy="20288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Imagen 11" descr="http://www.cnnexpansion.com/media/2014/03/25/fotovol.jpg"/>
          <p:cNvPicPr/>
          <p:nvPr/>
        </p:nvPicPr>
        <p:blipFill>
          <a:blip r:embed="rId4">
            <a:extLst>
              <a:ext uri="{28A0092B-C50C-407E-A947-70E740481C1C}">
                <a14:useLocalDpi xmlns:a14="http://schemas.microsoft.com/office/drawing/2010/main" val="0"/>
              </a:ext>
            </a:extLst>
          </a:blip>
          <a:srcRect/>
          <a:stretch>
            <a:fillRect/>
          </a:stretch>
        </p:blipFill>
        <p:spPr bwMode="auto">
          <a:xfrm>
            <a:off x="4519613" y="1505233"/>
            <a:ext cx="2347913" cy="13998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073296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203</Words>
  <Application>Microsoft Office PowerPoint</Application>
  <PresentationFormat>Panorámica</PresentationFormat>
  <Paragraphs>16</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Century Gothic</vt:lpstr>
      <vt:lpstr>Times New Roman</vt:lpstr>
      <vt:lpstr>Tema de Office</vt:lpstr>
      <vt:lpstr>Planta solar en Baja California: Aura Solar</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Planta solar en Baja California: Aura Solar</dc:title>
  <dc:creator>Mariana Ayala Calva</dc:creator>
  <cp:lastModifiedBy>Mariana Ayala Calva</cp:lastModifiedBy>
  <cp:revision>1</cp:revision>
  <dcterms:created xsi:type="dcterms:W3CDTF">2016-08-19T16:39:12Z</dcterms:created>
  <dcterms:modified xsi:type="dcterms:W3CDTF">2016-08-19T16:39:18Z</dcterms:modified>
</cp:coreProperties>
</file>